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92" r:id="rId3"/>
    <p:sldId id="272" r:id="rId4"/>
    <p:sldId id="290" r:id="rId5"/>
    <p:sldId id="268" r:id="rId6"/>
    <p:sldId id="259" r:id="rId7"/>
    <p:sldId id="271" r:id="rId8"/>
    <p:sldId id="291" r:id="rId9"/>
    <p:sldId id="289" r:id="rId10"/>
    <p:sldId id="261" r:id="rId11"/>
    <p:sldId id="258" r:id="rId12"/>
    <p:sldId id="282" r:id="rId13"/>
    <p:sldId id="267" r:id="rId14"/>
    <p:sldId id="269" r:id="rId15"/>
    <p:sldId id="263" r:id="rId16"/>
    <p:sldId id="274" r:id="rId17"/>
    <p:sldId id="286" r:id="rId18"/>
    <p:sldId id="287" r:id="rId19"/>
    <p:sldId id="288" r:id="rId20"/>
    <p:sldId id="279" r:id="rId21"/>
    <p:sldId id="293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94669"/>
  </p:normalViewPr>
  <p:slideViewPr>
    <p:cSldViewPr snapToGrid="0" snapToObjects="1">
      <p:cViewPr varScale="1">
        <p:scale>
          <a:sx n="81" d="100"/>
          <a:sy n="81" d="100"/>
        </p:scale>
        <p:origin x="1522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CD105-5F40-554B-A5BD-D6A7AB2F1818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EAA18-4E72-0C4D-A70E-8DC8FB6C6D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830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CD105-5F40-554B-A5BD-D6A7AB2F1818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EAA18-4E72-0C4D-A70E-8DC8FB6C6D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631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CD105-5F40-554B-A5BD-D6A7AB2F1818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EAA18-4E72-0C4D-A70E-8DC8FB6C6D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185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CD105-5F40-554B-A5BD-D6A7AB2F1818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EAA18-4E72-0C4D-A70E-8DC8FB6C6D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258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CD105-5F40-554B-A5BD-D6A7AB2F1818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EAA18-4E72-0C4D-A70E-8DC8FB6C6D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665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CD105-5F40-554B-A5BD-D6A7AB2F1818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EAA18-4E72-0C4D-A70E-8DC8FB6C6D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223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CD105-5F40-554B-A5BD-D6A7AB2F1818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EAA18-4E72-0C4D-A70E-8DC8FB6C6D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118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CD105-5F40-554B-A5BD-D6A7AB2F1818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EAA18-4E72-0C4D-A70E-8DC8FB6C6D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670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CD105-5F40-554B-A5BD-D6A7AB2F1818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EAA18-4E72-0C4D-A70E-8DC8FB6C6D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331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CD105-5F40-554B-A5BD-D6A7AB2F1818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EAA18-4E72-0C4D-A70E-8DC8FB6C6D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187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CD105-5F40-554B-A5BD-D6A7AB2F1818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EAA18-4E72-0C4D-A70E-8DC8FB6C6D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297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CD105-5F40-554B-A5BD-D6A7AB2F1818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EAA18-4E72-0C4D-A70E-8DC8FB6C6D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752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quizlet.com/join/QAeVwPNu4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online.betterchinese.com/Login.aspx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clever.com/in/hisd/teacher/collections/district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MIMSDismissal@houstonisd.or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6514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15904" y="247024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8549" y="1369428"/>
            <a:ext cx="627797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Comic Sans MS" panose="030F0702030302020204" pitchFamily="66" charset="0"/>
                <a:ea typeface="LeebysSassyPants" panose="02000603000000000000" pitchFamily="2" charset="0"/>
              </a:rPr>
              <a:t>Homework</a:t>
            </a:r>
          </a:p>
          <a:p>
            <a:pPr algn="ctr"/>
            <a:endParaRPr lang="en-US" sz="2400" dirty="0">
              <a:latin typeface="Comic Sans MS" panose="030F0702030302020204" pitchFamily="66" charset="0"/>
              <a:ea typeface="LeebysSassyPants" panose="02000603000000000000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omic Sans MS" panose="030F0702030302020204" pitchFamily="66" charset="0"/>
                <a:ea typeface="LeebysSassyPants" panose="02000603000000000000" pitchFamily="2" charset="0"/>
              </a:rPr>
              <a:t>All homework is sent home in white binders on Monday.</a:t>
            </a:r>
          </a:p>
          <a:p>
            <a:endParaRPr lang="en-US" sz="2000" dirty="0">
              <a:latin typeface="Comic Sans MS" panose="030F0702030302020204" pitchFamily="66" charset="0"/>
              <a:ea typeface="LeebysSassyPants" panose="02000603000000000000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omic Sans MS" panose="030F0702030302020204" pitchFamily="66" charset="0"/>
                <a:ea typeface="LeebysSassyPants" panose="02000603000000000000" pitchFamily="2" charset="0"/>
              </a:rPr>
              <a:t> It is due the following Monday and must have student’s name and turned on time.</a:t>
            </a:r>
          </a:p>
          <a:p>
            <a:endParaRPr lang="en-US" sz="2000" dirty="0">
              <a:latin typeface="Comic Sans MS" panose="030F0702030302020204" pitchFamily="66" charset="0"/>
              <a:ea typeface="LeebysSassyPants" panose="02000603000000000000" pitchFamily="2" charset="0"/>
            </a:endParaRPr>
          </a:p>
          <a:p>
            <a:endParaRPr lang="en-US" sz="2400" dirty="0">
              <a:latin typeface="Comic Sans MS" panose="030F0702030302020204" pitchFamily="66" charset="0"/>
              <a:ea typeface="LeebysSassyPants" panose="02000603000000000000" pitchFamily="2" charset="0"/>
            </a:endParaRPr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74639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60310" y="1032665"/>
            <a:ext cx="6619164" cy="65238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omic Sans MS" panose="030F0702030302020204" pitchFamily="66" charset="0"/>
                <a:ea typeface="LeebysSassyPants" panose="02000603000000000000" pitchFamily="2" charset="0"/>
              </a:rPr>
              <a:t>Chinese/Math/Science</a:t>
            </a:r>
          </a:p>
          <a:p>
            <a:endParaRPr lang="en-US" sz="1100" dirty="0">
              <a:latin typeface="Comic Sans MS" panose="030F0702030302020204" pitchFamily="66" charset="0"/>
              <a:ea typeface="LeebysSassyPants" panose="02000603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omic Sans MS" panose="030F0702030302020204" pitchFamily="66" charset="0"/>
                <a:ea typeface="LeebysSassyPants" panose="02000603000000000000" pitchFamily="2" charset="0"/>
              </a:rPr>
              <a:t>Body language, visual aids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Comic Sans MS" panose="030F0702030302020204" pitchFamily="66" charset="0"/>
              <a:ea typeface="LeebysSassyPants" panose="02000603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omic Sans MS" panose="030F0702030302020204" pitchFamily="66" charset="0"/>
                <a:ea typeface="LeebysSassyPants" panose="02000603000000000000" pitchFamily="2" charset="0"/>
              </a:rPr>
              <a:t>Mini-lesson as a class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Comic Sans MS" panose="030F0702030302020204" pitchFamily="66" charset="0"/>
                <a:ea typeface="LeebysSassyPants" panose="02000603000000000000" pitchFamily="2" charset="0"/>
              </a:rPr>
              <a:t>Interactive read aloud with accountable talk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Comic Sans MS" panose="030F0702030302020204" pitchFamily="66" charset="0"/>
                <a:ea typeface="LeebysSassyPants" panose="02000603000000000000" pitchFamily="2" charset="0"/>
              </a:rPr>
              <a:t>Sentence structure practice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Comic Sans MS" panose="030F0702030302020204" pitchFamily="66" charset="0"/>
                <a:ea typeface="LeebysSassyPants" panose="02000603000000000000" pitchFamily="2" charset="0"/>
              </a:rPr>
              <a:t>Guided practice and activities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Comic Sans MS" panose="030F0702030302020204" pitchFamily="66" charset="0"/>
                <a:ea typeface="LeebysSassyPants" panose="02000603000000000000" pitchFamily="2" charset="0"/>
              </a:rPr>
              <a:t>Hands-on activities to master concepts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>
              <a:latin typeface="Comic Sans MS" panose="030F0702030302020204" pitchFamily="66" charset="0"/>
              <a:ea typeface="LeebysSassyPants" panose="02000603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omic Sans MS" panose="030F0702030302020204" pitchFamily="66" charset="0"/>
                <a:ea typeface="LeebysSassyPants" panose="02000603000000000000" pitchFamily="2" charset="0"/>
              </a:rPr>
              <a:t>Small group and workstations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Comic Sans MS" panose="030F0702030302020204" pitchFamily="66" charset="0"/>
              <a:ea typeface="LeebysSassyPants" panose="02000603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omic Sans MS" panose="030F0702030302020204" pitchFamily="66" charset="0"/>
                <a:ea typeface="LeebysSassyPants" panose="02000603000000000000" pitchFamily="2" charset="0"/>
              </a:rPr>
              <a:t>Experiments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Comic Sans MS" panose="030F0702030302020204" pitchFamily="66" charset="0"/>
              <a:ea typeface="LeebysSassyPants" panose="02000603000000000000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Comic Sans MS" panose="030F0702030302020204" pitchFamily="66" charset="0"/>
            </a:endParaRPr>
          </a:p>
          <a:p>
            <a:pPr marL="304747" lvl="0" indent="-304747" defTabSz="1218987">
              <a:lnSpc>
                <a:spcPct val="95000"/>
              </a:lnSpc>
              <a:spcBef>
                <a:spcPts val="1866"/>
              </a:spcBef>
              <a:buClr>
                <a:srgbClr val="70AD47">
                  <a:lumMod val="75000"/>
                </a:srgbClr>
              </a:buClr>
              <a:buSzPct val="100000"/>
              <a:buFont typeface="Arial" pitchFamily="34" charset="0"/>
              <a:buChar char="•"/>
            </a:pPr>
            <a:endParaRPr lang="en-US" dirty="0">
              <a:solidFill>
                <a:prstClr val="black"/>
              </a:solidFill>
              <a:latin typeface="LeebysSassyPants" panose="02000603000000000000" pitchFamily="2" charset="0"/>
              <a:ea typeface="LeebysSassyPants" panose="02000603000000000000" pitchFamily="2" charset="0"/>
            </a:endParaRPr>
          </a:p>
          <a:p>
            <a:pPr marL="457200" indent="-457200">
              <a:buFontTx/>
              <a:buChar char="-"/>
            </a:pPr>
            <a:endParaRPr lang="en-US" dirty="0">
              <a:latin typeface="LeebysSassyPants" panose="02000603000000000000" pitchFamily="2" charset="0"/>
              <a:ea typeface="LeebysSassyPants" panose="02000603000000000000" pitchFamily="2" charset="0"/>
            </a:endParaRPr>
          </a:p>
          <a:p>
            <a:pPr marL="457200" indent="-457200">
              <a:buFontTx/>
              <a:buChar char="-"/>
            </a:pPr>
            <a:endParaRPr lang="en-US" sz="3200" dirty="0"/>
          </a:p>
          <a:p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941194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60310" y="1032665"/>
            <a:ext cx="6619164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omic Sans MS" panose="030F0702030302020204" pitchFamily="66" charset="0"/>
                <a:ea typeface="LeebysSassyPants" panose="02000603000000000000" pitchFamily="2" charset="0"/>
              </a:rPr>
              <a:t>Chinese/Math/Science</a:t>
            </a:r>
          </a:p>
          <a:p>
            <a:endParaRPr lang="en-US" sz="1100" dirty="0">
              <a:latin typeface="Comic Sans MS" panose="030F0702030302020204" pitchFamily="66" charset="0"/>
              <a:ea typeface="LeebysSassyPants" panose="02000603000000000000" pitchFamily="2" charset="0"/>
            </a:endParaRPr>
          </a:p>
          <a:p>
            <a:r>
              <a:rPr lang="en-US" sz="2000" dirty="0">
                <a:latin typeface="Comic Sans MS" panose="030F0702030302020204" pitchFamily="66" charset="0"/>
              </a:rPr>
              <a:t>Math: </a:t>
            </a:r>
            <a:r>
              <a:rPr lang="en-US" sz="2000" i="1" dirty="0">
                <a:latin typeface="Comic Sans MS" panose="030F0702030302020204" pitchFamily="66" charset="0"/>
              </a:rPr>
              <a:t>Go Math</a:t>
            </a:r>
          </a:p>
          <a:p>
            <a:r>
              <a:rPr lang="en-US" sz="2000" dirty="0">
                <a:latin typeface="Comic Sans MS" panose="030F0702030302020204" pitchFamily="66" charset="0"/>
              </a:rPr>
              <a:t>Science: </a:t>
            </a:r>
            <a:r>
              <a:rPr lang="en-US" sz="2000" i="1" dirty="0">
                <a:latin typeface="Comic Sans MS" panose="030F0702030302020204" pitchFamily="66" charset="0"/>
              </a:rPr>
              <a:t>Science Fusion</a:t>
            </a:r>
          </a:p>
          <a:p>
            <a:r>
              <a:rPr lang="en-US" sz="2000" dirty="0">
                <a:latin typeface="Comic Sans MS" panose="030F0702030302020204" pitchFamily="66" charset="0"/>
              </a:rPr>
              <a:t>Chinese: </a:t>
            </a:r>
            <a:r>
              <a:rPr lang="en-US" sz="2000" i="1" dirty="0">
                <a:latin typeface="Comic Sans MS" panose="030F0702030302020204" pitchFamily="66" charset="0"/>
              </a:rPr>
              <a:t>My First Chinese Reader Vol. 1- Simplified Chinese Characters</a:t>
            </a:r>
          </a:p>
          <a:p>
            <a:endParaRPr lang="en-US" sz="2000" b="1" dirty="0">
              <a:latin typeface="Comic Sans MS" panose="030F0702030302020204" pitchFamily="66" charset="0"/>
            </a:endParaRPr>
          </a:p>
          <a:p>
            <a:r>
              <a:rPr lang="en-US" sz="2000" b="1" dirty="0">
                <a:latin typeface="Comic Sans MS" panose="030F0702030302020204" pitchFamily="66" charset="0"/>
              </a:rPr>
              <a:t>Quizlet: </a:t>
            </a:r>
            <a:r>
              <a:rPr lang="en-US" sz="2000" b="1" dirty="0">
                <a:latin typeface="Comic Sans MS" panose="030F0702030302020204" pitchFamily="66" charset="0"/>
                <a:hlinkClick r:id="rId3"/>
              </a:rPr>
              <a:t>https://quizlet.com/join/QAeVwPNu4</a:t>
            </a:r>
            <a:endParaRPr lang="en-US" sz="2000" dirty="0">
              <a:latin typeface="Comic Sans MS" panose="030F0702030302020204" pitchFamily="66" charset="0"/>
            </a:endParaRPr>
          </a:p>
          <a:p>
            <a:r>
              <a:rPr lang="en-US" sz="2000" dirty="0">
                <a:latin typeface="Comic Sans MS" panose="030F0702030302020204" pitchFamily="66" charset="0"/>
              </a:rPr>
              <a:t>Need to know 139 high frequency words</a:t>
            </a:r>
          </a:p>
          <a:p>
            <a:endParaRPr lang="en-US" sz="2000" b="1" dirty="0">
              <a:latin typeface="Comic Sans MS" panose="030F0702030302020204" pitchFamily="66" charset="0"/>
            </a:endParaRPr>
          </a:p>
          <a:p>
            <a:r>
              <a:rPr lang="en-US" sz="2000" b="1" dirty="0">
                <a:latin typeface="Comic Sans MS" panose="030F0702030302020204" pitchFamily="66" charset="0"/>
              </a:rPr>
              <a:t>Better Chinese online learning:</a:t>
            </a:r>
            <a:r>
              <a:rPr lang="en-US" sz="2000" dirty="0">
                <a:latin typeface="Comic Sans MS" panose="030F0702030302020204" pitchFamily="66" charset="0"/>
              </a:rPr>
              <a:t> </a:t>
            </a:r>
          </a:p>
          <a:p>
            <a:r>
              <a:rPr lang="en-US" sz="2000" dirty="0">
                <a:latin typeface="Comic Sans MS" panose="030F0702030302020204" pitchFamily="66" charset="0"/>
                <a:hlinkClick r:id="rId4"/>
              </a:rPr>
              <a:t>http://online.betterchinese.com/Login.aspx</a:t>
            </a:r>
            <a:endParaRPr lang="en-US" sz="2000" dirty="0">
              <a:latin typeface="Comic Sans MS" panose="030F0702030302020204" pitchFamily="66" charset="0"/>
            </a:endParaRPr>
          </a:p>
          <a:p>
            <a:endParaRPr lang="en-US" sz="2000" b="1" dirty="0">
              <a:latin typeface="Comic Sans MS" panose="030F0702030302020204" pitchFamily="66" charset="0"/>
            </a:endParaRPr>
          </a:p>
          <a:p>
            <a:r>
              <a:rPr lang="en-US" sz="2000" b="1" dirty="0">
                <a:latin typeface="Comic Sans MS" panose="030F0702030302020204" pitchFamily="66" charset="0"/>
              </a:rPr>
              <a:t>ClassDojo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658739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15904" y="247024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72542" y="1404674"/>
            <a:ext cx="6341422" cy="3844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1218987">
              <a:lnSpc>
                <a:spcPct val="95000"/>
              </a:lnSpc>
              <a:spcBef>
                <a:spcPts val="1866"/>
              </a:spcBef>
              <a:buClr>
                <a:srgbClr val="70AD47">
                  <a:lumMod val="75000"/>
                </a:srgbClr>
              </a:buClr>
              <a:buSzPct val="100000"/>
            </a:pPr>
            <a:r>
              <a:rPr lang="en-US" sz="4400" dirty="0">
                <a:solidFill>
                  <a:prstClr val="black"/>
                </a:solidFill>
                <a:latin typeface="Comic Sans MS" panose="030F0702030302020204" pitchFamily="66" charset="0"/>
                <a:ea typeface="LeebysSassyPants" panose="02000603000000000000" pitchFamily="2" charset="0"/>
              </a:rPr>
              <a:t>Social Studies</a:t>
            </a:r>
          </a:p>
          <a:p>
            <a:pPr lvl="0" defTabSz="1218987">
              <a:lnSpc>
                <a:spcPct val="95000"/>
              </a:lnSpc>
              <a:spcBef>
                <a:spcPts val="1866"/>
              </a:spcBef>
              <a:buClr>
                <a:srgbClr val="70AD47">
                  <a:lumMod val="75000"/>
                </a:srgbClr>
              </a:buClr>
              <a:buSzPct val="100000"/>
            </a:pPr>
            <a:r>
              <a:rPr lang="en-US" sz="2800" dirty="0">
                <a:solidFill>
                  <a:prstClr val="black"/>
                </a:solidFill>
                <a:latin typeface="Comic Sans MS" panose="030F0702030302020204" pitchFamily="66" charset="0"/>
                <a:ea typeface="LeebysSassyPants" panose="02000603000000000000" pitchFamily="2" charset="0"/>
              </a:rPr>
              <a:t>Students will take an in depth look at our world. We will use hands-on materials, literature, maps, and technology to explore a variety of themes. We will explore and integrate many Social Studies units in our English curriculum.  </a:t>
            </a:r>
          </a:p>
        </p:txBody>
      </p:sp>
    </p:spTree>
    <p:extLst>
      <p:ext uri="{BB962C8B-B14F-4D97-AF65-F5344CB8AC3E}">
        <p14:creationId xmlns:p14="http://schemas.microsoft.com/office/powerpoint/2010/main" val="13997526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>
            <a:spLocks noGrp="1"/>
          </p:cNvSpPr>
          <p:nvPr/>
        </p:nvSpPr>
        <p:spPr>
          <a:xfrm>
            <a:off x="1430774" y="1169928"/>
            <a:ext cx="6416157" cy="5568666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>
            <a:lvl1pPr marL="304747" indent="-304747" algn="l" defTabSz="1218987" rtl="0" eaLnBrk="1" latinLnBrk="0" hangingPunct="1">
              <a:lnSpc>
                <a:spcPct val="95000"/>
              </a:lnSpc>
              <a:spcBef>
                <a:spcPts val="1866"/>
              </a:spcBef>
              <a:buClr>
                <a:schemeClr val="accent6">
                  <a:lumMod val="75000"/>
                </a:schemeClr>
              </a:buClr>
              <a:buSzPct val="10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392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Clr>
                <a:schemeClr val="accent6">
                  <a:lumMod val="75000"/>
                </a:schemeClr>
              </a:buClr>
              <a:buSzPct val="100000"/>
              <a:buFont typeface="Century Gothic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58037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Clr>
                <a:schemeClr val="accent6">
                  <a:lumMod val="75000"/>
                </a:schemeClr>
              </a:buClr>
              <a:buSzPct val="100000"/>
              <a:buFont typeface="Century Gothic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84683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Clr>
                <a:schemeClr val="accent6">
                  <a:lumMod val="75000"/>
                </a:schemeClr>
              </a:buClr>
              <a:buSzPct val="100000"/>
              <a:buFont typeface="Century Gothic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328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Clr>
                <a:schemeClr val="accent6">
                  <a:lumMod val="75000"/>
                </a:schemeClr>
              </a:buClr>
              <a:buSzPct val="100000"/>
              <a:buFont typeface="Century Gothic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37973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Clr>
                <a:schemeClr val="accent6">
                  <a:lumMod val="75000"/>
                </a:schemeClr>
              </a:buClr>
              <a:buSzPct val="90000"/>
              <a:buFont typeface="Century Gothic" pitchFamily="34" charset="0"/>
              <a:buChar char="–"/>
              <a:defRPr sz="1800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864619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Clr>
                <a:schemeClr val="accent6">
                  <a:lumMod val="75000"/>
                </a:schemeClr>
              </a:buClr>
              <a:buSzPct val="90000"/>
              <a:buFont typeface="Century Gothic" pitchFamily="34" charset="0"/>
              <a:buChar char="–"/>
              <a:defRPr sz="1800" kern="1200" baseline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91264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Clr>
                <a:schemeClr val="accent6">
                  <a:lumMod val="75000"/>
                </a:schemeClr>
              </a:buClr>
              <a:buSzPct val="90000"/>
              <a:buFont typeface="Century Gothic" pitchFamily="34" charset="0"/>
              <a:buChar char="–"/>
              <a:defRPr sz="1800" kern="1200" baseline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778859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Clr>
                <a:schemeClr val="accent6">
                  <a:lumMod val="75000"/>
                </a:schemeClr>
              </a:buClr>
              <a:buSzPct val="90000"/>
              <a:buFont typeface="Century Gothic" pitchFamily="34" charset="0"/>
              <a:buChar char="–"/>
              <a:defRPr sz="1800" kern="1200" baseline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F648227-8774-4E73-A4EB-FAE06A9E2431}"/>
              </a:ext>
            </a:extLst>
          </p:cNvPr>
          <p:cNvSpPr/>
          <p:nvPr/>
        </p:nvSpPr>
        <p:spPr>
          <a:xfrm>
            <a:off x="2286000" y="1305342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  <a:ea typeface="LeebysSassyPants" panose="02000603000000000000" pitchFamily="2" charset="0"/>
              </a:rPr>
              <a:t>Writing &amp; Reading </a:t>
            </a:r>
          </a:p>
          <a:p>
            <a:pPr lvl="1"/>
            <a:r>
              <a:rPr lang="en-US" dirty="0">
                <a:latin typeface="Comic Sans MS" panose="030F0702030302020204" pitchFamily="66" charset="0"/>
                <a:ea typeface="LeebysSassyPants" panose="02000603000000000000" pitchFamily="2" charset="0"/>
              </a:rPr>
              <a:t>Writing conventions and parts of speech. (punctuation, nouns, etc.)</a:t>
            </a:r>
          </a:p>
          <a:p>
            <a:pPr lvl="1"/>
            <a:r>
              <a:rPr lang="en-US" dirty="0">
                <a:latin typeface="Comic Sans MS" panose="030F0702030302020204" pitchFamily="66" charset="0"/>
                <a:ea typeface="LeebysSassyPants" panose="02000603000000000000" pitchFamily="2" charset="0"/>
              </a:rPr>
              <a:t>Various forms of writing (letters, poems,  realistic fiction,  narratives, journals and prompt writing) and the writing process</a:t>
            </a:r>
          </a:p>
          <a:p>
            <a:pPr lvl="1"/>
            <a:r>
              <a:rPr lang="en-US" dirty="0">
                <a:latin typeface="Comic Sans MS" panose="030F0702030302020204" pitchFamily="66" charset="0"/>
                <a:ea typeface="LeebysSassyPants" panose="02000603000000000000" pitchFamily="2" charset="0"/>
              </a:rPr>
              <a:t>Read self-selected books on reading level for independent reading, read to someone, “Book Clubs”, and small group instruction</a:t>
            </a:r>
          </a:p>
          <a:p>
            <a:pPr lvl="1"/>
            <a:r>
              <a:rPr lang="en-US" dirty="0">
                <a:latin typeface="Comic Sans MS" panose="030F0702030302020204" pitchFamily="66" charset="0"/>
                <a:ea typeface="LeebysSassyPants" panose="02000603000000000000" pitchFamily="2" charset="0"/>
              </a:rPr>
              <a:t>Renaissance testing BOY, MOY, EOY</a:t>
            </a:r>
          </a:p>
          <a:p>
            <a:pPr lvl="1"/>
            <a:r>
              <a:rPr lang="en-US" dirty="0">
                <a:latin typeface="Comic Sans MS" panose="030F0702030302020204" pitchFamily="66" charset="0"/>
                <a:ea typeface="LeebysSassyPants" panose="02000603000000000000" pitchFamily="2" charset="0"/>
              </a:rPr>
              <a:t>High Frequency Words (125)</a:t>
            </a:r>
          </a:p>
          <a:p>
            <a:pPr lvl="1"/>
            <a:r>
              <a:rPr lang="en-US" dirty="0">
                <a:hlinkClick r:id="rId3"/>
              </a:rPr>
              <a:t>https://clever.com/in/hisd/teacher/collections/district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8429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15904" y="247024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869211" y="1333421"/>
            <a:ext cx="586076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Comic Sans MS" panose="030F0702030302020204" pitchFamily="66" charset="0"/>
                <a:ea typeface="LeebysSassyPants" panose="02000603000000000000" pitchFamily="2" charset="0"/>
              </a:rPr>
              <a:t>Questions?</a:t>
            </a:r>
          </a:p>
          <a:p>
            <a:pPr algn="ctr"/>
            <a:endParaRPr lang="en-US" sz="2800" dirty="0">
              <a:latin typeface="Comic Sans MS" panose="030F0702030302020204" pitchFamily="66" charset="0"/>
              <a:ea typeface="LeebysSassyPants" panose="02000603000000000000" pitchFamily="2" charset="0"/>
            </a:endParaRPr>
          </a:p>
          <a:p>
            <a:r>
              <a:rPr lang="en-US" sz="2800" dirty="0">
                <a:latin typeface="Comic Sans MS" panose="030F0702030302020204" pitchFamily="66" charset="0"/>
                <a:ea typeface="LeebysSassyPants" panose="02000603000000000000" pitchFamily="2" charset="0"/>
              </a:rPr>
              <a:t>-</a:t>
            </a:r>
            <a:r>
              <a:rPr lang="en-US" sz="2400" dirty="0">
                <a:latin typeface="Comic Sans MS" panose="030F0702030302020204" pitchFamily="66" charset="0"/>
                <a:ea typeface="LeebysSassyPants" panose="02000603000000000000" pitchFamily="2" charset="0"/>
              </a:rPr>
              <a:t>Refer to the MIMS student handbook</a:t>
            </a:r>
          </a:p>
          <a:p>
            <a:endParaRPr lang="en-US" sz="2400" dirty="0">
              <a:latin typeface="Comic Sans MS" panose="030F0702030302020204" pitchFamily="66" charset="0"/>
              <a:ea typeface="LeebysSassyPants" panose="02000603000000000000" pitchFamily="2" charset="0"/>
            </a:endParaRPr>
          </a:p>
          <a:p>
            <a:r>
              <a:rPr lang="en-US" sz="2400" dirty="0">
                <a:latin typeface="Comic Sans MS" panose="030F0702030302020204" pitchFamily="66" charset="0"/>
                <a:ea typeface="LeebysSassyPants" panose="02000603000000000000" pitchFamily="2" charset="0"/>
              </a:rPr>
              <a:t>-Read Dojo story</a:t>
            </a:r>
          </a:p>
          <a:p>
            <a:endParaRPr lang="en-US" sz="2400" dirty="0">
              <a:latin typeface="Comic Sans MS" panose="030F0702030302020204" pitchFamily="66" charset="0"/>
              <a:ea typeface="LeebysSassyPants" panose="02000603000000000000" pitchFamily="2" charset="0"/>
            </a:endParaRPr>
          </a:p>
          <a:p>
            <a:r>
              <a:rPr lang="en-US" sz="2400" dirty="0">
                <a:latin typeface="Comic Sans MS" panose="030F0702030302020204" pitchFamily="66" charset="0"/>
                <a:ea typeface="LeebysSassyPants" panose="02000603000000000000" pitchFamily="2" charset="0"/>
              </a:rPr>
              <a:t>-E-mail us</a:t>
            </a:r>
          </a:p>
          <a:p>
            <a:endParaRPr lang="en-US" sz="2400" dirty="0">
              <a:latin typeface="Comic Sans MS" panose="030F0702030302020204" pitchFamily="66" charset="0"/>
              <a:ea typeface="LeebysSassyPants" panose="02000603000000000000" pitchFamily="2" charset="0"/>
            </a:endParaRPr>
          </a:p>
          <a:p>
            <a:r>
              <a:rPr lang="en-US" sz="2400" dirty="0">
                <a:latin typeface="Comic Sans MS" panose="030F0702030302020204" pitchFamily="66" charset="0"/>
                <a:ea typeface="LeebysSassyPants" panose="02000603000000000000" pitchFamily="2" charset="0"/>
              </a:rPr>
              <a:t>-Schedule a conference</a:t>
            </a:r>
          </a:p>
        </p:txBody>
      </p:sp>
    </p:spTree>
    <p:extLst>
      <p:ext uri="{BB962C8B-B14F-4D97-AF65-F5344CB8AC3E}">
        <p14:creationId xmlns:p14="http://schemas.microsoft.com/office/powerpoint/2010/main" val="14628331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56852" y="1621442"/>
            <a:ext cx="6575865" cy="447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latin typeface="Comic Sans MS" panose="030F0702030302020204" pitchFamily="66" charset="0"/>
                <a:ea typeface="LeebysSassyPants" panose="02000603000000000000" pitchFamily="2" charset="0"/>
              </a:rPr>
              <a:t>It Takes a Village</a:t>
            </a:r>
            <a:r>
              <a:rPr lang="en-US" sz="4000" dirty="0">
                <a:latin typeface="Comic Sans MS" panose="030F0702030302020204" pitchFamily="66" charset="0"/>
                <a:ea typeface="LeebysSassyPants" panose="02000603000000000000" pitchFamily="2" charset="0"/>
              </a:rPr>
              <a:t>!</a:t>
            </a:r>
          </a:p>
          <a:p>
            <a:pPr algn="ctr"/>
            <a:endParaRPr lang="en-US" sz="100" dirty="0">
              <a:latin typeface="Comic Sans MS" panose="030F0702030302020204" pitchFamily="66" charset="0"/>
              <a:ea typeface="LeebysSassyPants" panose="02000603000000000000" pitchFamily="2" charset="0"/>
            </a:endParaRPr>
          </a:p>
          <a:p>
            <a:pPr algn="ctr"/>
            <a:endParaRPr lang="en-US" sz="2400" dirty="0">
              <a:latin typeface="Comic Sans MS" panose="030F0702030302020204" pitchFamily="66" charset="0"/>
              <a:ea typeface="LeebysSassyPants" panose="02000603000000000000" pitchFamily="2" charset="0"/>
            </a:endParaRPr>
          </a:p>
          <a:p>
            <a:pPr algn="ctr"/>
            <a:r>
              <a:rPr lang="en-US" sz="2800" dirty="0">
                <a:latin typeface="Comic Sans MS" panose="030F0702030302020204" pitchFamily="66" charset="0"/>
                <a:ea typeface="LeebysSassyPants" panose="02000603000000000000" pitchFamily="2" charset="0"/>
              </a:rPr>
              <a:t>Our Room Parent Team:</a:t>
            </a:r>
          </a:p>
          <a:p>
            <a:pPr algn="ctr"/>
            <a:endParaRPr lang="en-US" sz="2000" dirty="0">
              <a:latin typeface="Comic Sans MS" panose="030F0702030302020204" pitchFamily="66" charset="0"/>
              <a:ea typeface="LeebysSassyPants" panose="02000603000000000000" pitchFamily="2" charset="0"/>
            </a:endParaRPr>
          </a:p>
          <a:p>
            <a:pPr lvl="1" algn="ctr"/>
            <a:r>
              <a:rPr lang="en-US" sz="2000" dirty="0">
                <a:latin typeface="Comic Sans MS" panose="030F0702030302020204" pitchFamily="66" charset="0"/>
                <a:ea typeface="LeebysSassyPants" panose="02000603000000000000" pitchFamily="2" charset="0"/>
              </a:rPr>
              <a:t>(Claire Ma, Angie Joe)</a:t>
            </a:r>
          </a:p>
          <a:p>
            <a:pPr lvl="1" algn="ctr"/>
            <a:endParaRPr lang="en-US" sz="4400" dirty="0">
              <a:latin typeface="Comic Sans MS" panose="030F0702030302020204" pitchFamily="66" charset="0"/>
              <a:ea typeface="LeebysSassyPants" panose="02000603000000000000" pitchFamily="2" charset="0"/>
            </a:endParaRPr>
          </a:p>
          <a:p>
            <a:pPr lvl="1" algn="ctr"/>
            <a:r>
              <a:rPr lang="en-US" sz="4400">
                <a:latin typeface="Comic Sans MS" panose="030F0702030302020204" pitchFamily="66" charset="0"/>
                <a:ea typeface="LeebysSassyPants" panose="02000603000000000000" pitchFamily="2" charset="0"/>
              </a:rPr>
              <a:t>and </a:t>
            </a:r>
            <a:r>
              <a:rPr lang="en-US" sz="4400" dirty="0">
                <a:latin typeface="Comic Sans MS" panose="030F0702030302020204" pitchFamily="66" charset="0"/>
                <a:ea typeface="LeebysSassyPants" panose="02000603000000000000" pitchFamily="2" charset="0"/>
              </a:rPr>
              <a:t>YOU!</a:t>
            </a:r>
          </a:p>
          <a:p>
            <a:pPr lvl="1" algn="ctr"/>
            <a:endParaRPr lang="en-US" dirty="0">
              <a:latin typeface="LeebysSassyPants" panose="02000603000000000000" pitchFamily="2" charset="0"/>
              <a:ea typeface="LeebysSassyPants" panose="02000603000000000000" pitchFamily="2" charset="0"/>
            </a:endParaRPr>
          </a:p>
          <a:p>
            <a:pPr lvl="1" algn="ctr"/>
            <a:endParaRPr lang="en-US" dirty="0">
              <a:latin typeface="LeebysSassyPants" panose="02000603000000000000" pitchFamily="2" charset="0"/>
              <a:ea typeface="LeebysSassyPants" panose="02000603000000000000" pitchFamily="2" charset="0"/>
            </a:endParaRPr>
          </a:p>
          <a:p>
            <a:pPr lvl="0" algn="ctr"/>
            <a:endParaRPr lang="en-US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3787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67543" y="1575722"/>
            <a:ext cx="636517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latin typeface="Comic Sans MS" panose="030F0702030302020204" pitchFamily="66" charset="0"/>
              </a:rPr>
              <a:t>Volunteer Opportunities</a:t>
            </a:r>
            <a:endParaRPr lang="en-US" sz="100" dirty="0">
              <a:latin typeface="Comic Sans MS" panose="030F0702030302020204" pitchFamily="66" charset="0"/>
              <a:ea typeface="LeebysSassyPants" panose="02000603000000000000" pitchFamily="2" charset="0"/>
            </a:endParaRPr>
          </a:p>
          <a:p>
            <a:endParaRPr lang="en-US" sz="2400" dirty="0">
              <a:latin typeface="Comic Sans MS" panose="030F0702030302020204" pitchFamily="66" charset="0"/>
              <a:ea typeface="LeebysSassyPants" panose="02000603000000000000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Comic Sans MS" panose="030F0702030302020204" pitchFamily="66" charset="0"/>
              </a:rPr>
              <a:t>Mystery Readers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Comic Sans MS" panose="030F0702030302020204" pitchFamily="66" charset="0"/>
              </a:rPr>
              <a:t>Tuesday Folder Helpers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Comic Sans MS" panose="030F0702030302020204" pitchFamily="66" charset="0"/>
              </a:rPr>
              <a:t>Class Parties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Comic Sans MS" panose="030F0702030302020204" pitchFamily="66" charset="0"/>
              </a:rPr>
              <a:t>Field Trips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Comic Sans MS" panose="030F0702030302020204" pitchFamily="66" charset="0"/>
              </a:rPr>
              <a:t>Take home or in-school special projects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Comic Sans MS" panose="030F0702030302020204" pitchFamily="66" charset="0"/>
              </a:rPr>
              <a:t>All volunteers needs will be posted in the weekly email and  Class Dojo. </a:t>
            </a:r>
            <a:endParaRPr lang="en-US" dirty="0">
              <a:latin typeface="LeebysSassyPants" panose="02000603000000000000" pitchFamily="2" charset="0"/>
              <a:ea typeface="LeebysSassyPants" panose="02000603000000000000" pitchFamily="2" charset="0"/>
            </a:endParaRPr>
          </a:p>
          <a:p>
            <a:pPr lvl="0" algn="ctr"/>
            <a:endParaRPr lang="en-US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8530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67543" y="1237394"/>
            <a:ext cx="636517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latin typeface="Comic Sans MS" panose="030F0702030302020204" pitchFamily="66" charset="0"/>
              </a:rPr>
              <a:t>We Need Your Help!</a:t>
            </a:r>
            <a:endParaRPr lang="en-US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1045" y="2154573"/>
            <a:ext cx="6821124" cy="291939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500" dirty="0">
                <a:latin typeface="Comic Sans MS" panose="030F0702030302020204" pitchFamily="66" charset="0"/>
              </a:rPr>
              <a:t>We will be collecting $50 per student for the full year. </a:t>
            </a:r>
          </a:p>
          <a:p>
            <a:pPr marL="0" indent="0">
              <a:buNone/>
            </a:pPr>
            <a:endParaRPr lang="en-US" sz="15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1500" dirty="0">
                <a:latin typeface="Comic Sans MS" panose="030F0702030302020204" pitchFamily="66" charset="0"/>
              </a:rPr>
              <a:t>This is how we plan to use the class fund:</a:t>
            </a:r>
          </a:p>
          <a:p>
            <a:pPr marL="0" indent="0">
              <a:buNone/>
            </a:pPr>
            <a:endParaRPr lang="en-US" sz="15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1500" dirty="0"/>
              <a:t>Class t-shirt-field trips and field day 								$ 10.00</a:t>
            </a:r>
          </a:p>
          <a:p>
            <a:pPr marL="0" indent="0">
              <a:buNone/>
            </a:pPr>
            <a:r>
              <a:rPr lang="en-US" sz="1500" dirty="0"/>
              <a:t>Thanksgiving friendship Feast-making butter, snacks, and friendship bracelets	$ 1.00</a:t>
            </a:r>
          </a:p>
          <a:p>
            <a:pPr marL="0" indent="0">
              <a:buNone/>
            </a:pPr>
            <a:r>
              <a:rPr lang="en-US" sz="1500" dirty="0"/>
              <a:t>Winter Holiday party-crafts &amp; snacks 								$ 4.00</a:t>
            </a:r>
          </a:p>
          <a:p>
            <a:pPr marL="0" indent="0">
              <a:buNone/>
            </a:pPr>
            <a:r>
              <a:rPr lang="en-US" sz="1500" dirty="0"/>
              <a:t>Chinese New Year party- craft &amp; snacks 							$ 5.00</a:t>
            </a:r>
          </a:p>
          <a:p>
            <a:pPr marL="0" indent="0">
              <a:buNone/>
            </a:pPr>
            <a:r>
              <a:rPr lang="en-US" sz="1500" dirty="0"/>
              <a:t>Classroom supplies, paper, incentive awards, etc.						$ 15.00</a:t>
            </a:r>
          </a:p>
          <a:p>
            <a:pPr marL="0" indent="0">
              <a:buNone/>
            </a:pPr>
            <a:r>
              <a:rPr lang="en-US" sz="1500" dirty="0"/>
              <a:t>Science curriculum materials -supplies for hands on activities .25 per week/child 	$ 10.00</a:t>
            </a:r>
          </a:p>
          <a:p>
            <a:pPr marL="0" indent="0">
              <a:buNone/>
            </a:pPr>
            <a:r>
              <a:rPr lang="en-US" sz="1500" dirty="0"/>
              <a:t>End of Year Party											</a:t>
            </a:r>
            <a:r>
              <a:rPr lang="en-US" sz="1500" u="sng" dirty="0"/>
              <a:t>$ 5.00 </a:t>
            </a:r>
          </a:p>
          <a:p>
            <a:pPr marL="0" indent="0">
              <a:buNone/>
            </a:pPr>
            <a:r>
              <a:rPr lang="en-US" sz="1500" dirty="0"/>
              <a:t>Cost Per Child (44) 											$ 50.00</a:t>
            </a:r>
            <a:endParaRPr lang="en-US" sz="15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926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67543" y="1237394"/>
            <a:ext cx="636517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latin typeface="Comic Sans MS" panose="030F0702030302020204" pitchFamily="66" charset="0"/>
              </a:rPr>
              <a:t>Coming Soon!</a:t>
            </a:r>
            <a:endParaRPr lang="en-US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316736" y="2359469"/>
            <a:ext cx="6464808" cy="33098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Class Fund Collection 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Volunteer Opportunities</a:t>
            </a:r>
          </a:p>
          <a:p>
            <a:pPr lvl="1"/>
            <a:r>
              <a:rPr lang="en-US" sz="1800" dirty="0">
                <a:latin typeface="Comic Sans MS" panose="030F0702030302020204" pitchFamily="66" charset="0"/>
              </a:rPr>
              <a:t>In-class activities (currently looking for ONE parent in the medical profession for next week’s health unit)</a:t>
            </a:r>
          </a:p>
          <a:p>
            <a:pPr lvl="1"/>
            <a:r>
              <a:rPr lang="en-US" sz="1800" dirty="0">
                <a:latin typeface="Comic Sans MS" panose="030F0702030302020204" pitchFamily="66" charset="0"/>
              </a:rPr>
              <a:t>Special take home projects </a:t>
            </a:r>
          </a:p>
          <a:p>
            <a:pPr lvl="1"/>
            <a:r>
              <a:rPr lang="en-US" sz="1800" dirty="0">
                <a:latin typeface="Comic Sans MS" panose="030F0702030302020204" pitchFamily="66" charset="0"/>
              </a:rPr>
              <a:t>T-shirt Order Form</a:t>
            </a:r>
          </a:p>
          <a:p>
            <a:pPr lvl="1"/>
            <a:r>
              <a:rPr lang="en-US" sz="1800" dirty="0">
                <a:latin typeface="Comic Sans MS" panose="030F0702030302020204" pitchFamily="66" charset="0"/>
              </a:rPr>
              <a:t>Class fund includes 1 t-shirt per child. </a:t>
            </a:r>
          </a:p>
          <a:p>
            <a:pPr lvl="1"/>
            <a:r>
              <a:rPr lang="en-US" sz="1800" dirty="0">
                <a:latin typeface="Comic Sans MS" panose="030F0702030302020204" pitchFamily="66" charset="0"/>
              </a:rPr>
              <a:t>Option for parents to buy a matching t-shirt for $20 per shirt.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902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15904" y="247024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51767" y="941633"/>
            <a:ext cx="6353368" cy="4722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Comic Sans MS" panose="030F0702030302020204" pitchFamily="66" charset="0"/>
                <a:ea typeface="LeebysSassyPants" panose="02000603000000000000" pitchFamily="2" charset="0"/>
              </a:rPr>
              <a:t>Meet the Teachers</a:t>
            </a:r>
          </a:p>
          <a:p>
            <a:endParaRPr lang="en-US" sz="1100" dirty="0">
              <a:latin typeface="Comic Sans MS" panose="030F0702030302020204" pitchFamily="66" charset="0"/>
              <a:ea typeface="LeebysSassyPants" panose="02000603000000000000" pitchFamily="2" charset="0"/>
            </a:endParaRPr>
          </a:p>
          <a:p>
            <a:r>
              <a:rPr lang="en-US" sz="1600" dirty="0">
                <a:latin typeface="Comic Sans MS" panose="030F0702030302020204" pitchFamily="66" charset="0"/>
                <a:ea typeface="LeebysSassyPants" panose="02000603000000000000" pitchFamily="2" charset="0"/>
              </a:rPr>
              <a:t>Ms. </a:t>
            </a:r>
            <a:r>
              <a:rPr lang="en-US" sz="1600" dirty="0" err="1">
                <a:latin typeface="Comic Sans MS" panose="030F0702030302020204" pitchFamily="66" charset="0"/>
                <a:ea typeface="LeebysSassyPants" panose="02000603000000000000" pitchFamily="2" charset="0"/>
              </a:rPr>
              <a:t>C.Chen</a:t>
            </a:r>
            <a:r>
              <a:rPr lang="en-US" sz="1600" dirty="0">
                <a:latin typeface="Comic Sans MS" panose="030F0702030302020204" pitchFamily="66" charset="0"/>
                <a:ea typeface="LeebysSassyPants" panose="02000603000000000000" pitchFamily="2" charset="0"/>
              </a:rPr>
              <a:t> (Chinese Teacher)</a:t>
            </a:r>
          </a:p>
          <a:p>
            <a:pPr marL="285750" lvl="0" indent="-285750" defTabSz="1218987">
              <a:lnSpc>
                <a:spcPct val="95000"/>
              </a:lnSpc>
              <a:spcBef>
                <a:spcPts val="1866"/>
              </a:spcBef>
              <a:buClr>
                <a:srgbClr val="70AD47">
                  <a:lumMod val="75000"/>
                </a:srgbClr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prstClr val="black"/>
                </a:solidFill>
                <a:latin typeface="Comic Sans MS" panose="030F0702030302020204" pitchFamily="66" charset="0"/>
                <a:ea typeface="LeebysSassyPants" panose="02000603000000000000" pitchFamily="2" charset="0"/>
              </a:rPr>
              <a:t>Second year teaching 1</a:t>
            </a:r>
            <a:r>
              <a:rPr lang="en-US" sz="1600" baseline="30000" dirty="0">
                <a:solidFill>
                  <a:prstClr val="black"/>
                </a:solidFill>
                <a:latin typeface="Comic Sans MS" panose="030F0702030302020204" pitchFamily="66" charset="0"/>
                <a:ea typeface="LeebysSassyPants" panose="02000603000000000000" pitchFamily="2" charset="0"/>
              </a:rPr>
              <a:t>st</a:t>
            </a:r>
            <a:r>
              <a:rPr lang="en-US" sz="1600" dirty="0">
                <a:solidFill>
                  <a:prstClr val="black"/>
                </a:solidFill>
                <a:latin typeface="Comic Sans MS" panose="030F0702030302020204" pitchFamily="66" charset="0"/>
                <a:ea typeface="LeebysSassyPants" panose="02000603000000000000" pitchFamily="2" charset="0"/>
              </a:rPr>
              <a:t> grade!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omic Sans MS" panose="030F0702030302020204" pitchFamily="66" charset="0"/>
                <a:ea typeface="LeebysSassyPants" panose="02000603000000000000" pitchFamily="2" charset="0"/>
              </a:rPr>
              <a:t>Enjoy cooking and shopping in antique stores.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omic Sans MS" panose="030F0702030302020204" pitchFamily="66" charset="0"/>
                <a:ea typeface="LeebysSassyPants" panose="02000603000000000000" pitchFamily="2" charset="0"/>
              </a:rPr>
              <a:t>Can’t say no to dessert</a:t>
            </a:r>
          </a:p>
          <a:p>
            <a:pPr lvl="0" defTabSz="1218987">
              <a:lnSpc>
                <a:spcPct val="95000"/>
              </a:lnSpc>
              <a:spcBef>
                <a:spcPts val="1866"/>
              </a:spcBef>
              <a:buClr>
                <a:srgbClr val="70AD47">
                  <a:lumMod val="75000"/>
                </a:srgbClr>
              </a:buClr>
              <a:buSzPct val="100000"/>
            </a:pPr>
            <a:r>
              <a:rPr lang="en-US" sz="1600" dirty="0">
                <a:solidFill>
                  <a:prstClr val="black"/>
                </a:solidFill>
                <a:latin typeface="Comic Sans MS" panose="030F0702030302020204" pitchFamily="66" charset="0"/>
                <a:ea typeface="LeebysSassyPants" panose="02000603000000000000" pitchFamily="2" charset="0"/>
              </a:rPr>
              <a:t>Ms. Russo(English Teacher)</a:t>
            </a:r>
          </a:p>
          <a:p>
            <a:pPr marL="342900" lvl="0" indent="-342900" defTabSz="1218987">
              <a:lnSpc>
                <a:spcPct val="95000"/>
              </a:lnSpc>
              <a:spcBef>
                <a:spcPts val="1866"/>
              </a:spcBef>
              <a:buClr>
                <a:srgbClr val="70AD47">
                  <a:lumMod val="75000"/>
                </a:srgbClr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prstClr val="black"/>
                </a:solidFill>
                <a:latin typeface="Comic Sans MS" panose="030F0702030302020204" pitchFamily="66" charset="0"/>
                <a:ea typeface="LeebysSassyPants" panose="02000603000000000000" pitchFamily="2" charset="0"/>
              </a:rPr>
              <a:t>This is my 32</a:t>
            </a:r>
            <a:r>
              <a:rPr lang="en-US" sz="1600" baseline="30000" dirty="0">
                <a:solidFill>
                  <a:prstClr val="black"/>
                </a:solidFill>
                <a:latin typeface="Comic Sans MS" panose="030F0702030302020204" pitchFamily="66" charset="0"/>
                <a:ea typeface="LeebysSassyPants" panose="02000603000000000000" pitchFamily="2" charset="0"/>
              </a:rPr>
              <a:t>nd</a:t>
            </a:r>
            <a:r>
              <a:rPr lang="en-US" sz="1600" dirty="0">
                <a:solidFill>
                  <a:prstClr val="black"/>
                </a:solidFill>
                <a:latin typeface="Comic Sans MS" panose="030F0702030302020204" pitchFamily="66" charset="0"/>
                <a:ea typeface="LeebysSassyPants" panose="02000603000000000000" pitchFamily="2" charset="0"/>
              </a:rPr>
              <a:t> year to teach and 2</a:t>
            </a:r>
            <a:r>
              <a:rPr lang="en-US" sz="1600" baseline="30000" dirty="0">
                <a:solidFill>
                  <a:prstClr val="black"/>
                </a:solidFill>
                <a:latin typeface="Comic Sans MS" panose="030F0702030302020204" pitchFamily="66" charset="0"/>
                <a:ea typeface="LeebysSassyPants" panose="02000603000000000000" pitchFamily="2" charset="0"/>
              </a:rPr>
              <a:t>nd</a:t>
            </a:r>
            <a:r>
              <a:rPr lang="en-US" sz="1600" dirty="0">
                <a:solidFill>
                  <a:prstClr val="black"/>
                </a:solidFill>
                <a:latin typeface="Comic Sans MS" panose="030F0702030302020204" pitchFamily="66" charset="0"/>
                <a:ea typeface="LeebysSassyPants" panose="02000603000000000000" pitchFamily="2" charset="0"/>
              </a:rPr>
              <a:t> year a MIMS.  Most years were spent in ELA Middle School, but I just to love read and share stories with kids.   I spend my spare time with my 4 dogs, family and friends.  Originally, from New York but raised here.  I also cannot say “no” to dessert!  </a:t>
            </a:r>
            <a:endParaRPr lang="en-US" sz="1600" dirty="0">
              <a:solidFill>
                <a:prstClr val="black"/>
              </a:solidFill>
              <a:latin typeface="Century Gothic" panose="020B0502020202020204"/>
            </a:endParaRPr>
          </a:p>
          <a:p>
            <a:endParaRPr lang="en-US" sz="32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146812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15904" y="247024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603169" y="1034073"/>
            <a:ext cx="6246421" cy="4827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4400" dirty="0">
                <a:solidFill>
                  <a:prstClr val="black"/>
                </a:solidFill>
                <a:latin typeface="Comic Sans MS" panose="030F0702030302020204" pitchFamily="66" charset="0"/>
                <a:ea typeface="LeebysSassyPants" panose="02000603000000000000" pitchFamily="2" charset="0"/>
              </a:rPr>
              <a:t>THANK YOU!!</a:t>
            </a:r>
          </a:p>
          <a:p>
            <a:pPr lvl="0" defTabSz="1218987">
              <a:lnSpc>
                <a:spcPct val="95000"/>
              </a:lnSpc>
              <a:spcBef>
                <a:spcPts val="1866"/>
              </a:spcBef>
              <a:buClr>
                <a:srgbClr val="70AD47">
                  <a:lumMod val="75000"/>
                </a:srgbClr>
              </a:buClr>
              <a:buSzPct val="100000"/>
            </a:pPr>
            <a:r>
              <a:rPr lang="en-US" sz="2400" dirty="0">
                <a:solidFill>
                  <a:prstClr val="black"/>
                </a:solidFill>
                <a:latin typeface="Comic Sans MS" panose="030F0702030302020204" pitchFamily="66" charset="0"/>
                <a:ea typeface="LeebysSassyPants" panose="02000603000000000000" pitchFamily="2" charset="0"/>
              </a:rPr>
              <a:t>Thank you so much to everyone for attending tonight!</a:t>
            </a:r>
          </a:p>
          <a:p>
            <a:pPr lvl="0" defTabSz="1218987">
              <a:lnSpc>
                <a:spcPct val="95000"/>
              </a:lnSpc>
              <a:spcBef>
                <a:spcPts val="1866"/>
              </a:spcBef>
              <a:buClr>
                <a:srgbClr val="70AD47">
                  <a:lumMod val="75000"/>
                </a:srgbClr>
              </a:buClr>
              <a:buSzPct val="100000"/>
            </a:pPr>
            <a:r>
              <a:rPr lang="en-US" sz="2400" dirty="0">
                <a:solidFill>
                  <a:prstClr val="black"/>
                </a:solidFill>
                <a:latin typeface="Comic Sans MS" panose="030F0702030302020204" pitchFamily="66" charset="0"/>
                <a:ea typeface="LeebysSassyPants" panose="02000603000000000000" pitchFamily="2" charset="0"/>
              </a:rPr>
              <a:t>Thank you to everyone who has volunteered and/or donated to our classrooms!</a:t>
            </a:r>
          </a:p>
          <a:p>
            <a:pPr lvl="0" defTabSz="1218987">
              <a:lnSpc>
                <a:spcPct val="95000"/>
              </a:lnSpc>
              <a:spcBef>
                <a:spcPts val="1866"/>
              </a:spcBef>
              <a:buClr>
                <a:srgbClr val="70AD47">
                  <a:lumMod val="75000"/>
                </a:srgbClr>
              </a:buClr>
              <a:buSzPct val="100000"/>
            </a:pPr>
            <a:r>
              <a:rPr lang="en-US" sz="2400" dirty="0">
                <a:solidFill>
                  <a:prstClr val="black"/>
                </a:solidFill>
                <a:latin typeface="Comic Sans MS" panose="030F0702030302020204" pitchFamily="66" charset="0"/>
                <a:ea typeface="LeebysSassyPants" panose="02000603000000000000" pitchFamily="2" charset="0"/>
              </a:rPr>
              <a:t>We look forward to working with you and your child this year. It is going to be a wonderful year filled with exciting learning experiences!</a:t>
            </a:r>
          </a:p>
          <a:p>
            <a:pPr lvl="0" algn="ctr"/>
            <a:endParaRPr lang="en-US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6315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67543" y="1237394"/>
            <a:ext cx="636517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latin typeface="Comic Sans MS" panose="030F0702030302020204" pitchFamily="66" charset="0"/>
              </a:rPr>
              <a:t>A</a:t>
            </a:r>
            <a:r>
              <a:rPr lang="en-US" altLang="zh-CN" sz="3000" dirty="0">
                <a:latin typeface="Comic Sans MS" panose="030F0702030302020204" pitchFamily="66" charset="0"/>
              </a:rPr>
              <a:t>mazon Wish List </a:t>
            </a:r>
            <a:endParaRPr lang="en-US" sz="3000" dirty="0">
              <a:latin typeface="Comic Sans MS" panose="030F0702030302020204" pitchFamily="66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316736" y="1788161"/>
            <a:ext cx="6464808" cy="388112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</a:t>
            </a:r>
          </a:p>
          <a:p>
            <a:pPr marL="0" indent="0">
              <a:buNone/>
            </a:pPr>
            <a:r>
              <a:rPr lang="en-US" dirty="0"/>
              <a:t>       </a:t>
            </a:r>
          </a:p>
          <a:p>
            <a:pPr marL="0" indent="0">
              <a:buNone/>
            </a:pPr>
            <a:r>
              <a:rPr lang="en-US" dirty="0"/>
              <a:t>      Ms. C Chen                       Ms. Russo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    </a:t>
            </a:r>
            <a:r>
              <a:rPr lang="en-US" sz="3500" dirty="0"/>
              <a:t>Thank you for support</a:t>
            </a:r>
            <a:r>
              <a:rPr lang="en-US" dirty="0"/>
              <a:t>!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F34317D-2C8B-4769-BDF0-6C2B5FC657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4499" y="1987445"/>
            <a:ext cx="2176781" cy="217678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63A480B-3FA2-42D7-90DD-3BF2C7AE5B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50130" y="1996884"/>
            <a:ext cx="2080844" cy="2080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591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0929" y="1260469"/>
            <a:ext cx="6494916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latin typeface="Comic Sans MS" panose="030F0702030302020204" pitchFamily="66" charset="0"/>
                <a:ea typeface="LeebysSassyPants" panose="02000603000000000000" pitchFamily="2" charset="0"/>
              </a:rPr>
              <a:t>Attendance</a:t>
            </a:r>
          </a:p>
          <a:p>
            <a:r>
              <a:rPr lang="en-US" sz="2000" dirty="0">
                <a:latin typeface="Comic Sans MS" panose="030F0702030302020204" pitchFamily="66" charset="0"/>
                <a:ea typeface="LeebysSassyPants" panose="02000603000000000000" pitchFamily="2" charset="0"/>
              </a:rPr>
              <a:t>If your child is going to be absent, please let the front office know. At the same time, email us or send a note with your child when he/she returns.</a:t>
            </a:r>
          </a:p>
          <a:p>
            <a:pPr algn="ctr"/>
            <a:r>
              <a:rPr lang="en-US" sz="3000" dirty="0">
                <a:latin typeface="Comic Sans MS" panose="030F0702030302020204" pitchFamily="66" charset="0"/>
                <a:ea typeface="LeebysSassyPants" panose="02000603000000000000" pitchFamily="2" charset="0"/>
              </a:rPr>
              <a:t>Tardy Policy</a:t>
            </a:r>
          </a:p>
          <a:p>
            <a:pPr algn="ctr"/>
            <a:r>
              <a:rPr lang="en-US" sz="2000" dirty="0">
                <a:latin typeface="Comic Sans MS" panose="030F0702030302020204" pitchFamily="66" charset="0"/>
              </a:rPr>
              <a:t>Children who arrive to the classroom after 8:35 AM will be considered tardy.</a:t>
            </a:r>
            <a:r>
              <a:rPr lang="en-US" sz="2000" dirty="0"/>
              <a:t> </a:t>
            </a:r>
          </a:p>
          <a:p>
            <a:pPr algn="ctr"/>
            <a:r>
              <a:rPr lang="en-US" sz="3000" dirty="0">
                <a:latin typeface="Comic Sans MS" panose="030F0702030302020204" pitchFamily="66" charset="0"/>
                <a:ea typeface="LeebysSassyPants" panose="02000603000000000000" pitchFamily="2" charset="0"/>
              </a:rPr>
              <a:t>Transportation</a:t>
            </a:r>
          </a:p>
          <a:p>
            <a:r>
              <a:rPr lang="en-US" sz="2000" dirty="0">
                <a:latin typeface="Comic Sans MS" panose="030F0702030302020204" pitchFamily="66" charset="0"/>
                <a:ea typeface="LeebysSassyPants" panose="02000603000000000000" pitchFamily="2" charset="0"/>
              </a:rPr>
              <a:t>If there is a change in transportation, please email:</a:t>
            </a:r>
          </a:p>
          <a:p>
            <a:r>
              <a:rPr lang="en-US" sz="2000" b="1" dirty="0">
                <a:latin typeface="Comic Sans MS" panose="030F0702030302020204" pitchFamily="66" charset="0"/>
                <a:ea typeface="LeebysSassyPants" panose="02000603000000000000" pitchFamily="2" charset="0"/>
                <a:hlinkClick r:id="rId3"/>
              </a:rPr>
              <a:t>MIMSDismissal@houstonisd.org</a:t>
            </a:r>
            <a:endParaRPr lang="en-US" sz="2000" b="1" dirty="0">
              <a:latin typeface="Comic Sans MS" panose="030F0702030302020204" pitchFamily="66" charset="0"/>
              <a:ea typeface="LeebysSassyPants" panose="02000603000000000000" pitchFamily="2" charset="0"/>
            </a:endParaRPr>
          </a:p>
          <a:p>
            <a:r>
              <a:rPr lang="en-US" sz="2000" dirty="0">
                <a:latin typeface="Comic Sans MS" panose="030F0702030302020204" pitchFamily="66" charset="0"/>
              </a:rPr>
              <a:t>Emails must be received no later than 3:15 pm.</a:t>
            </a:r>
            <a:endParaRPr lang="en-US" sz="2000" b="1" dirty="0">
              <a:latin typeface="Comic Sans MS" panose="030F0702030302020204" pitchFamily="66" charset="0"/>
              <a:ea typeface="LeebysSassyPants" panose="02000603000000000000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Comic Sans MS" panose="030F0702030302020204" pitchFamily="66" charset="0"/>
            </a:endParaRPr>
          </a:p>
          <a:p>
            <a:endParaRPr lang="en-US" sz="2800" dirty="0">
              <a:latin typeface="Comic Sans MS" panose="030F0702030302020204" pitchFamily="66" charset="0"/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0843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15904" y="247024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36608" y="1573229"/>
            <a:ext cx="6353368" cy="321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300" dirty="0">
                <a:latin typeface="Comic Sans MS" panose="030F0702030302020204" pitchFamily="66" charset="0"/>
              </a:rPr>
              <a:t>EARLY DEPARTURE PICK-UP</a:t>
            </a:r>
          </a:p>
          <a:p>
            <a:pPr algn="ctr"/>
            <a:r>
              <a:rPr lang="en-US" sz="3000" dirty="0">
                <a:latin typeface="Comic Sans MS" panose="030F0702030302020204" pitchFamily="66" charset="0"/>
              </a:rPr>
              <a:t> </a:t>
            </a:r>
          </a:p>
          <a:p>
            <a:r>
              <a:rPr lang="en-US" sz="2000" dirty="0">
                <a:latin typeface="Comic Sans MS" panose="030F0702030302020204" pitchFamily="66" charset="0"/>
              </a:rPr>
              <a:t>If you need to pick up your child prior to dismissal time, please come to the front office before 3:30 pm. The person picking up the student must show his/her driver’s license and be listed in HISD system. Designated adults who are not in the system must present a written permission or email from the parent</a:t>
            </a:r>
            <a:r>
              <a:rPr lang="en-US" sz="2000" dirty="0"/>
              <a:t>s.</a:t>
            </a:r>
          </a:p>
        </p:txBody>
      </p:sp>
    </p:spTree>
    <p:extLst>
      <p:ext uri="{BB962C8B-B14F-4D97-AF65-F5344CB8AC3E}">
        <p14:creationId xmlns:p14="http://schemas.microsoft.com/office/powerpoint/2010/main" val="3120385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82433" y="1228112"/>
            <a:ext cx="6264322" cy="4215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1218987">
              <a:lnSpc>
                <a:spcPct val="95000"/>
              </a:lnSpc>
              <a:spcBef>
                <a:spcPts val="1866"/>
              </a:spcBef>
              <a:buClr>
                <a:srgbClr val="70AD47">
                  <a:lumMod val="75000"/>
                </a:srgbClr>
              </a:buClr>
              <a:buSzPct val="100000"/>
            </a:pPr>
            <a:r>
              <a:rPr lang="en-US" sz="2800" dirty="0">
                <a:solidFill>
                  <a:prstClr val="black"/>
                </a:solidFill>
                <a:latin typeface="Comic Sans MS" panose="030F0702030302020204" pitchFamily="66" charset="0"/>
                <a:ea typeface="LeebysSassyPants" panose="02000603000000000000" pitchFamily="2" charset="0"/>
              </a:rPr>
              <a:t>White Daily Binder </a:t>
            </a:r>
            <a:r>
              <a:rPr lang="en-US" dirty="0">
                <a:solidFill>
                  <a:prstClr val="black"/>
                </a:solidFill>
                <a:latin typeface="Comic Sans MS" panose="030F0702030302020204" pitchFamily="66" charset="0"/>
                <a:ea typeface="LeebysSassyPants" panose="02000603000000000000" pitchFamily="2" charset="0"/>
              </a:rPr>
              <a:t> </a:t>
            </a:r>
          </a:p>
          <a:p>
            <a:pPr marL="304747" lvl="0" indent="-304747" defTabSz="1218987">
              <a:lnSpc>
                <a:spcPct val="95000"/>
              </a:lnSpc>
              <a:spcBef>
                <a:spcPts val="1866"/>
              </a:spcBef>
              <a:buClr>
                <a:srgbClr val="70AD47">
                  <a:lumMod val="75000"/>
                </a:srgbClr>
              </a:buClr>
              <a:buSzPct val="100000"/>
              <a:buFont typeface="Arial" pitchFamily="34" charset="0"/>
              <a:buChar char="•"/>
            </a:pPr>
            <a:r>
              <a:rPr lang="en-US" dirty="0">
                <a:solidFill>
                  <a:prstClr val="black"/>
                </a:solidFill>
                <a:latin typeface="Comic Sans MS" panose="030F0702030302020204" pitchFamily="66" charset="0"/>
                <a:ea typeface="LeebysSassyPants" panose="02000603000000000000" pitchFamily="2" charset="0"/>
              </a:rPr>
              <a:t>Homework will be in the folder.</a:t>
            </a:r>
          </a:p>
          <a:p>
            <a:pPr marL="304747" lvl="0" indent="-304747" defTabSz="1218987">
              <a:lnSpc>
                <a:spcPct val="95000"/>
              </a:lnSpc>
              <a:spcBef>
                <a:spcPts val="1866"/>
              </a:spcBef>
              <a:buClr>
                <a:srgbClr val="70AD47">
                  <a:lumMod val="75000"/>
                </a:srgbClr>
              </a:buClr>
              <a:buSzPct val="100000"/>
              <a:buFont typeface="Arial" pitchFamily="34" charset="0"/>
              <a:buChar char="•"/>
            </a:pPr>
            <a:r>
              <a:rPr lang="en-US" dirty="0">
                <a:solidFill>
                  <a:prstClr val="black"/>
                </a:solidFill>
                <a:latin typeface="Comic Sans MS" panose="030F0702030302020204" pitchFamily="66" charset="0"/>
                <a:ea typeface="LeebysSassyPants" panose="02000603000000000000" pitchFamily="2" charset="0"/>
              </a:rPr>
              <a:t>The binder should be returned to school daily. </a:t>
            </a:r>
          </a:p>
          <a:p>
            <a:pPr lvl="0" algn="ctr" defTabSz="1218987">
              <a:lnSpc>
                <a:spcPct val="95000"/>
              </a:lnSpc>
              <a:spcBef>
                <a:spcPts val="1866"/>
              </a:spcBef>
              <a:buClr>
                <a:srgbClr val="70AD47">
                  <a:lumMod val="75000"/>
                </a:srgbClr>
              </a:buClr>
              <a:buSzPct val="100000"/>
            </a:pPr>
            <a:r>
              <a:rPr lang="en-US" sz="2800" dirty="0">
                <a:solidFill>
                  <a:prstClr val="black"/>
                </a:solidFill>
                <a:latin typeface="Comic Sans MS" panose="030F0702030302020204" pitchFamily="66" charset="0"/>
                <a:ea typeface="LeebysSassyPants" panose="02000603000000000000" pitchFamily="2" charset="0"/>
              </a:rPr>
              <a:t>Red Tuesday Folder</a:t>
            </a:r>
          </a:p>
          <a:p>
            <a:pPr marL="304747" lvl="0" indent="-304747" defTabSz="1218987">
              <a:lnSpc>
                <a:spcPct val="95000"/>
              </a:lnSpc>
              <a:spcBef>
                <a:spcPts val="1866"/>
              </a:spcBef>
              <a:buClr>
                <a:srgbClr val="70AD47">
                  <a:lumMod val="75000"/>
                </a:srgbClr>
              </a:buClr>
              <a:buSzPct val="100000"/>
              <a:buFont typeface="Arial" pitchFamily="34" charset="0"/>
              <a:buChar char="•"/>
            </a:pPr>
            <a:r>
              <a:rPr lang="en-US" dirty="0">
                <a:solidFill>
                  <a:prstClr val="black"/>
                </a:solidFill>
                <a:latin typeface="Comic Sans MS" panose="030F0702030302020204" pitchFamily="66" charset="0"/>
                <a:ea typeface="LeebysSassyPants" panose="02000603000000000000" pitchFamily="2" charset="0"/>
              </a:rPr>
              <a:t>Graded assignments will be sent home in the Tuesday folder.</a:t>
            </a:r>
          </a:p>
          <a:p>
            <a:pPr marL="304747" lvl="0" indent="-304747" defTabSz="1218987">
              <a:lnSpc>
                <a:spcPct val="95000"/>
              </a:lnSpc>
              <a:spcBef>
                <a:spcPts val="1866"/>
              </a:spcBef>
              <a:buClr>
                <a:srgbClr val="70AD47">
                  <a:lumMod val="75000"/>
                </a:srgbClr>
              </a:buClr>
              <a:buSzPct val="100000"/>
              <a:buFont typeface="Arial" pitchFamily="34" charset="0"/>
              <a:buChar char="•"/>
            </a:pPr>
            <a:r>
              <a:rPr lang="en-US" dirty="0">
                <a:solidFill>
                  <a:prstClr val="black"/>
                </a:solidFill>
                <a:latin typeface="Comic Sans MS" panose="030F0702030302020204" pitchFamily="66" charset="0"/>
                <a:ea typeface="LeebysSassyPants" panose="02000603000000000000" pitchFamily="2" charset="0"/>
              </a:rPr>
              <a:t>Important information from MIMS will be sent home on Tuesdays as well. </a:t>
            </a:r>
          </a:p>
          <a:p>
            <a:pPr marL="304747" indent="-304747" defTabSz="1218987">
              <a:lnSpc>
                <a:spcPct val="95000"/>
              </a:lnSpc>
              <a:spcBef>
                <a:spcPts val="1866"/>
              </a:spcBef>
              <a:buClr>
                <a:srgbClr val="70AD47">
                  <a:lumMod val="75000"/>
                </a:srgbClr>
              </a:buClr>
              <a:buSzPct val="100000"/>
              <a:buFont typeface="Arial" pitchFamily="34" charset="0"/>
              <a:buChar char="•"/>
            </a:pPr>
            <a:r>
              <a:rPr lang="en-US" dirty="0">
                <a:solidFill>
                  <a:prstClr val="black"/>
                </a:solidFill>
                <a:latin typeface="Comic Sans MS" panose="030F0702030302020204" pitchFamily="66" charset="0"/>
                <a:ea typeface="LeebysSassyPants" panose="02000603000000000000" pitchFamily="2" charset="0"/>
              </a:rPr>
              <a:t>Please initial conduct chart weekly.</a:t>
            </a:r>
          </a:p>
        </p:txBody>
      </p:sp>
    </p:spTree>
    <p:extLst>
      <p:ext uri="{BB962C8B-B14F-4D97-AF65-F5344CB8AC3E}">
        <p14:creationId xmlns:p14="http://schemas.microsoft.com/office/powerpoint/2010/main" val="2394545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8424" y="1202777"/>
            <a:ext cx="6554293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Comic Sans MS" panose="030F0702030302020204" pitchFamily="66" charset="0"/>
                <a:ea typeface="LeebysSassyPants" panose="02000603000000000000" pitchFamily="2" charset="0"/>
              </a:rPr>
              <a:t>Conduct</a:t>
            </a:r>
          </a:p>
          <a:p>
            <a:pPr algn="ctr"/>
            <a:r>
              <a:rPr lang="en-US" u="sng" dirty="0">
                <a:latin typeface="Comic Sans MS" panose="030F0702030302020204" pitchFamily="66" charset="0"/>
                <a:ea typeface="LeebysSassyPants" panose="02000603000000000000" pitchFamily="2" charset="0"/>
              </a:rPr>
              <a:t>Color System as in MIMS Student Code of Conduct</a:t>
            </a:r>
          </a:p>
          <a:p>
            <a:pPr algn="ctr"/>
            <a:r>
              <a:rPr lang="en-US" u="sng" dirty="0">
                <a:latin typeface="Comic Sans MS" panose="030F0702030302020204" pitchFamily="66" charset="0"/>
                <a:ea typeface="LeebysSassyPants" panose="02000603000000000000" pitchFamily="2" charset="0"/>
              </a:rPr>
              <a:t>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Comic Sans MS" panose="030F0702030302020204" pitchFamily="66" charset="0"/>
                <a:ea typeface="LeebysSassyPants" panose="02000603000000000000" pitchFamily="2" charset="0"/>
              </a:rPr>
              <a:t>Student’s conduct begins on Green (Satisfactory)and can move up to Purple (</a:t>
            </a:r>
            <a:r>
              <a:rPr lang="en-US" sz="2000" dirty="0" err="1">
                <a:latin typeface="Comic Sans MS" panose="030F0702030302020204" pitchFamily="66" charset="0"/>
                <a:ea typeface="LeebysSassyPants" panose="02000603000000000000" pitchFamily="2" charset="0"/>
              </a:rPr>
              <a:t>xcellent</a:t>
            </a:r>
            <a:r>
              <a:rPr lang="en-US" sz="2000" dirty="0">
                <a:latin typeface="Comic Sans MS" panose="030F0702030302020204" pitchFamily="66" charset="0"/>
                <a:ea typeface="LeebysSassyPants" panose="02000603000000000000" pitchFamily="2" charset="0"/>
              </a:rPr>
              <a:t>) or down yellow (poor) and red (unsatisfactory).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Comic Sans MS" panose="030F0702030302020204" pitchFamily="66" charset="0"/>
                <a:ea typeface="LeebysSassyPants" panose="02000603000000000000" pitchFamily="2" charset="0"/>
              </a:rPr>
              <a:t>Weekly chart home starting soon and will be in Tuesday folders.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Comic Sans MS" panose="030F0702030302020204" pitchFamily="66" charset="0"/>
                <a:ea typeface="LeebysSassyPants" panose="02000603000000000000" pitchFamily="2" charset="0"/>
              </a:rPr>
              <a:t>Classes are using Dojo which is an incentive program to encourage positive behavior.  It is fluid program that gives students the opportunity to make better choices during the day </a:t>
            </a:r>
            <a:r>
              <a:rPr lang="en-US" sz="2400" dirty="0">
                <a:latin typeface="Comic Sans MS" panose="030F0702030302020204" pitchFamily="66" charset="0"/>
                <a:ea typeface="LeebysSassyPants" panose="02000603000000000000" pitchFamily="2" charset="0"/>
                <a:sym typeface="Wingdings" panose="05000000000000000000" pitchFamily="2" charset="2"/>
              </a:rPr>
              <a:t></a:t>
            </a:r>
          </a:p>
          <a:p>
            <a:pPr lvl="1"/>
            <a:endParaRPr lang="en-US" sz="2400" dirty="0">
              <a:latin typeface="Comic Sans MS" panose="030F0702030302020204" pitchFamily="66" charset="0"/>
              <a:ea typeface="LeebysSassyPants" panose="02000603000000000000" pitchFamily="2" charset="0"/>
              <a:sym typeface="Wingdings" panose="05000000000000000000" pitchFamily="2" charset="2"/>
            </a:endParaRPr>
          </a:p>
          <a:p>
            <a:pPr lvl="1"/>
            <a:endParaRPr lang="en-US" sz="2400" dirty="0">
              <a:latin typeface="Comic Sans MS" panose="030F0702030302020204" pitchFamily="66" charset="0"/>
              <a:ea typeface="LeebysSassyPants" panose="02000603000000000000" pitchFamily="2" charset="0"/>
              <a:sym typeface="Wingdings" panose="05000000000000000000" pitchFamily="2" charset="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73916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03169" y="1015800"/>
            <a:ext cx="6020789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600" dirty="0">
                <a:latin typeface="Comic Sans MS" panose="030F0702030302020204" pitchFamily="66" charset="0"/>
                <a:ea typeface="LeebysSassyPants" panose="02000603000000000000" pitchFamily="2" charset="0"/>
              </a:rPr>
              <a:t>Grades</a:t>
            </a:r>
          </a:p>
          <a:p>
            <a:pPr lvl="0" algn="ctr"/>
            <a:endParaRPr lang="en-US" sz="1600" dirty="0">
              <a:latin typeface="Comic Sans MS" panose="030F0702030302020204" pitchFamily="66" charset="0"/>
              <a:ea typeface="LeebysSassyPants" panose="02000603000000000000" pitchFamily="2" charset="0"/>
            </a:endParaRPr>
          </a:p>
          <a:p>
            <a:pPr marL="457200" lvl="0" indent="-457200">
              <a:buFontTx/>
              <a:buChar char="-"/>
            </a:pPr>
            <a:r>
              <a:rPr lang="en-US" dirty="0">
                <a:solidFill>
                  <a:prstClr val="black"/>
                </a:solidFill>
                <a:latin typeface="Comic Sans MS" panose="030F0702030302020204" pitchFamily="66" charset="0"/>
                <a:ea typeface="LeebysSassyPants" panose="02000603000000000000" pitchFamily="2" charset="0"/>
              </a:rPr>
              <a:t>Students will have tests on Monday in Chinese classes and Fridays for ELA and SS.</a:t>
            </a:r>
            <a:endParaRPr lang="en-US" dirty="0">
              <a:latin typeface="Comic Sans MS" panose="030F0702030302020204" pitchFamily="66" charset="0"/>
              <a:ea typeface="LeebysSassyPants" panose="02000603000000000000" pitchFamily="2" charset="0"/>
            </a:endParaRPr>
          </a:p>
          <a:p>
            <a:pPr marL="457200" lvl="0" indent="-457200">
              <a:buFontTx/>
              <a:buChar char="-"/>
            </a:pPr>
            <a:r>
              <a:rPr lang="en-US" dirty="0">
                <a:latin typeface="Comic Sans MS" panose="030F0702030302020204" pitchFamily="66" charset="0"/>
                <a:ea typeface="LeebysSassyPants" panose="02000603000000000000" pitchFamily="2" charset="0"/>
              </a:rPr>
              <a:t>Create an account on Gradespeed and check your child’s grades weekly. </a:t>
            </a:r>
          </a:p>
          <a:p>
            <a:pPr marL="457200" lvl="0" indent="-457200">
              <a:buFontTx/>
              <a:buChar char="-"/>
            </a:pPr>
            <a:r>
              <a:rPr lang="en-US" dirty="0">
                <a:latin typeface="Comic Sans MS" panose="030F0702030302020204" pitchFamily="66" charset="0"/>
                <a:ea typeface="LeebysSassyPants" panose="02000603000000000000" pitchFamily="2" charset="0"/>
              </a:rPr>
              <a:t>If your child makes below a 70% on a test, you must sign and return the test for your child to retake.  Highest grade possible is a 70%.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BC9292A-E2AC-48C3-A2F0-19DAF19007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0778" y="4124343"/>
            <a:ext cx="1484345" cy="148434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20309D3-D6C5-4890-A55A-A7D22C8E22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03169" y="4295362"/>
            <a:ext cx="4293042" cy="117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806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15904" y="247024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8549" y="1369428"/>
            <a:ext cx="627797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latin typeface="Comic Sans MS" panose="030F0702030302020204" pitchFamily="66" charset="0"/>
              </a:rPr>
              <a:t>CELL PHONE AND ELECTRONIC DEVICE POLICY</a:t>
            </a:r>
            <a:endParaRPr lang="en-US" sz="3000" dirty="0">
              <a:latin typeface="Comic Sans MS" panose="030F0702030302020204" pitchFamily="66" charset="0"/>
              <a:ea typeface="LeebysSassyPants" panose="02000603000000000000" pitchFamily="2" charset="0"/>
            </a:endParaRPr>
          </a:p>
          <a:p>
            <a:pPr marL="457200" indent="-457200">
              <a:buFontTx/>
              <a:buChar char="-"/>
            </a:pPr>
            <a:endParaRPr lang="en-US" sz="2400" dirty="0">
              <a:latin typeface="Comic Sans MS" panose="030F0702030302020204" pitchFamily="66" charset="0"/>
              <a:ea typeface="LeebysSassyPants" panose="02000603000000000000" pitchFamily="2" charset="0"/>
            </a:endParaRPr>
          </a:p>
          <a:p>
            <a:endParaRPr lang="en-US" sz="2800" dirty="0"/>
          </a:p>
          <a:p>
            <a:endParaRPr lang="en-US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DF82C1-CC6F-41B0-9CCB-63DDF87896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7481" y="2900289"/>
            <a:ext cx="6667145" cy="2080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467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03169" y="1015800"/>
            <a:ext cx="6020789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600" dirty="0">
                <a:latin typeface="Comic Sans MS" panose="030F0702030302020204" pitchFamily="66" charset="0"/>
                <a:ea typeface="LeebysSassyPants" panose="02000603000000000000" pitchFamily="2" charset="0"/>
              </a:rPr>
              <a:t>Goals</a:t>
            </a:r>
          </a:p>
          <a:p>
            <a:pPr marL="571500" lvl="0" indent="-571500" algn="ctr">
              <a:buFont typeface="Arial" panose="020B0604020202020204" pitchFamily="34" charset="0"/>
              <a:buChar char="•"/>
            </a:pPr>
            <a:endParaRPr lang="en-US" sz="3600" dirty="0">
              <a:latin typeface="Comic Sans MS" panose="030F0902030302020204" pitchFamily="66" charset="0"/>
              <a:ea typeface="LeebysSassyPants" panose="02000603000000000000" pitchFamily="2" charset="0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>
                <a:latin typeface="Comic Sans MS" panose="030F0902030302020204" pitchFamily="66" charset="0"/>
              </a:rPr>
              <a:t>Understand all first grade objectives with a grade of 70% or higher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US" dirty="0">
              <a:latin typeface="Comic Sans MS" panose="030F0902030302020204" pitchFamily="66" charset="0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>
                <a:latin typeface="Comic Sans MS" panose="030F0902030302020204" pitchFamily="66" charset="0"/>
              </a:rPr>
              <a:t>Reading Level J at the end of first grade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US" dirty="0">
              <a:latin typeface="Comic Sans MS" panose="030F0902030302020204" pitchFamily="66" charset="0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>
                <a:latin typeface="Comic Sans MS" panose="030F0902030302020204" pitchFamily="66" charset="0"/>
              </a:rPr>
              <a:t>Pass both English and Chinese First Grade High Frequency Word Evaluations with 70%.  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US" dirty="0">
              <a:latin typeface="Comic Sans MS" panose="030F0902030302020204" pitchFamily="66" charset="0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>
                <a:latin typeface="Comic Sans MS" panose="030F0902030302020204" pitchFamily="66" charset="0"/>
              </a:rPr>
              <a:t>If a student who passed the Chinese HFW BOY and MOY tests, but did not pass the HFW EOY test, the student is required to go to summer school.</a:t>
            </a:r>
          </a:p>
          <a:p>
            <a:pPr lvl="0" algn="ctr"/>
            <a:endParaRPr lang="en-US" sz="1600" dirty="0">
              <a:latin typeface="Comic Sans MS" panose="030F0702030302020204" pitchFamily="66" charset="0"/>
              <a:ea typeface="LeebysSassyPants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702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7405</TotalTime>
  <Words>954</Words>
  <Application>Microsoft Office PowerPoint</Application>
  <PresentationFormat>On-screen Show (4:3)</PresentationFormat>
  <Paragraphs>160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Century Gothic</vt:lpstr>
      <vt:lpstr>Comic Sans MS</vt:lpstr>
      <vt:lpstr>LeebysSassyPants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McConnell</dc:creator>
  <cp:lastModifiedBy>Russo, Jamie B</cp:lastModifiedBy>
  <cp:revision>93</cp:revision>
  <dcterms:created xsi:type="dcterms:W3CDTF">2017-09-21T01:35:26Z</dcterms:created>
  <dcterms:modified xsi:type="dcterms:W3CDTF">2019-09-11T21:28:13Z</dcterms:modified>
</cp:coreProperties>
</file>